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390" r:id="rId18"/>
    <p:sldId id="296" r:id="rId19"/>
    <p:sldId id="299" r:id="rId20"/>
    <p:sldId id="349" r:id="rId21"/>
    <p:sldId id="300" r:id="rId22"/>
    <p:sldId id="288" r:id="rId23"/>
    <p:sldId id="301" r:id="rId24"/>
    <p:sldId id="359" r:id="rId25"/>
    <p:sldId id="289" r:id="rId26"/>
    <p:sldId id="330" r:id="rId27"/>
    <p:sldId id="336" r:id="rId28"/>
    <p:sldId id="391" r:id="rId29"/>
    <p:sldId id="331" r:id="rId30"/>
    <p:sldId id="332" r:id="rId31"/>
    <p:sldId id="333" r:id="rId32"/>
    <p:sldId id="334" r:id="rId33"/>
    <p:sldId id="303" r:id="rId34"/>
    <p:sldId id="393" r:id="rId35"/>
    <p:sldId id="383" r:id="rId36"/>
    <p:sldId id="375" r:id="rId37"/>
    <p:sldId id="325" r:id="rId38"/>
    <p:sldId id="305" r:id="rId39"/>
    <p:sldId id="327" r:id="rId40"/>
    <p:sldId id="388" r:id="rId41"/>
    <p:sldId id="392" r:id="rId42"/>
    <p:sldId id="328" r:id="rId43"/>
    <p:sldId id="377" r:id="rId44"/>
    <p:sldId id="378" r:id="rId45"/>
    <p:sldId id="379" r:id="rId46"/>
    <p:sldId id="386" r:id="rId47"/>
    <p:sldId id="389" r:id="rId48"/>
    <p:sldId id="380" r:id="rId49"/>
    <p:sldId id="376" r:id="rId50"/>
    <p:sldId id="348" r:id="rId51"/>
    <p:sldId id="306" r:id="rId52"/>
    <p:sldId id="370" r:id="rId53"/>
    <p:sldId id="362" r:id="rId54"/>
    <p:sldId id="363" r:id="rId55"/>
    <p:sldId id="364" r:id="rId56"/>
    <p:sldId id="365" r:id="rId57"/>
    <p:sldId id="366" r:id="rId58"/>
    <p:sldId id="367" r:id="rId59"/>
    <p:sldId id="368" r:id="rId60"/>
    <p:sldId id="369" r:id="rId61"/>
    <p:sldId id="374" r:id="rId62"/>
    <p:sldId id="261" r:id="rId63"/>
    <p:sldId id="373" r:id="rId64"/>
    <p:sldId id="372" r:id="rId65"/>
    <p:sldId id="257" r:id="rId66"/>
    <p:sldId id="259" r:id="rId67"/>
    <p:sldId id="382" r:id="rId68"/>
    <p:sldId id="31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42" autoAdjust="0"/>
    <p:restoredTop sz="85340" autoAdjust="0"/>
  </p:normalViewPr>
  <p:slideViewPr>
    <p:cSldViewPr snapToGrid="0" snapToObjects="1">
      <p:cViewPr varScale="1">
        <p:scale>
          <a:sx n="169" d="100"/>
          <a:sy n="169" d="100"/>
        </p:scale>
        <p:origin x="1136" y="184"/>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a:t>
            </a:r>
            <a:r>
              <a:rPr lang="en-US" b="0" i="0" dirty="0">
                <a:solidFill>
                  <a:srgbClr val="292929"/>
                </a:solidFill>
                <a:effectLst/>
                <a:latin typeface="source-serif-pro"/>
              </a:rPr>
              <a:t>The Markov process assumption is simply that the “</a:t>
            </a:r>
            <a:r>
              <a:rPr lang="en-US" dirty="0"/>
              <a:t>future is independent of the past given the present</a:t>
            </a:r>
            <a:r>
              <a:rPr lang="en-US" b="0" i="0" dirty="0">
                <a:solidFill>
                  <a:srgbClr val="292929"/>
                </a:solidFill>
                <a:effectLst/>
                <a:latin typeface="source-serif-pro"/>
              </a:rPr>
              <a:t>”.</a:t>
            </a:r>
          </a:p>
          <a:p>
            <a:endParaRPr lang="en-US" b="0" i="0" dirty="0">
              <a:solidFill>
                <a:srgbClr val="292929"/>
              </a:solidFill>
              <a:effectLst/>
              <a:latin typeface="source-serif-pro"/>
            </a:endParaRPr>
          </a:p>
          <a:p>
            <a:r>
              <a:rPr lang="en-US" b="0" i="0" dirty="0">
                <a:solidFill>
                  <a:srgbClr val="292929"/>
                </a:solidFill>
                <a:effectLst/>
                <a:latin typeface="source-serif-pro"/>
              </a:rPr>
              <a:t>HMMs are probabilistic models. They allow us to compute the joint probability of a set of hidden states given a set of observed states.</a:t>
            </a:r>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55</a:t>
            </a:fld>
            <a:endParaRPr lang="en-US"/>
          </a:p>
        </p:txBody>
      </p:sp>
    </p:spTree>
    <p:extLst>
      <p:ext uri="{BB962C8B-B14F-4D97-AF65-F5344CB8AC3E}">
        <p14:creationId xmlns:p14="http://schemas.microsoft.com/office/powerpoint/2010/main" val="1425903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56</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62</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65</a:t>
            </a:fld>
            <a:endParaRPr lang="en-US"/>
          </a:p>
        </p:txBody>
      </p:sp>
    </p:spTree>
    <p:extLst>
      <p:ext uri="{BB962C8B-B14F-4D97-AF65-F5344CB8AC3E}">
        <p14:creationId xmlns:p14="http://schemas.microsoft.com/office/powerpoint/2010/main" val="29911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66</a:t>
            </a:fld>
            <a:endParaRPr lang="en-US"/>
          </a:p>
        </p:txBody>
      </p:sp>
    </p:spTree>
    <p:extLst>
      <p:ext uri="{BB962C8B-B14F-4D97-AF65-F5344CB8AC3E}">
        <p14:creationId xmlns:p14="http://schemas.microsoft.com/office/powerpoint/2010/main" val="157127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6067951" y="5614719"/>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0854-F1EA-D2F7-EA8C-D40A3C4D3855}"/>
              </a:ext>
            </a:extLst>
          </p:cNvPr>
          <p:cNvSpPr>
            <a:spLocks noGrp="1"/>
          </p:cNvSpPr>
          <p:nvPr>
            <p:ph type="title"/>
          </p:nvPr>
        </p:nvSpPr>
        <p:spPr/>
        <p:txBody>
          <a:bodyPr/>
          <a:lstStyle/>
          <a:p>
            <a:r>
              <a:rPr lang="en-US" dirty="0"/>
              <a:t>Before the lecture …</a:t>
            </a:r>
          </a:p>
        </p:txBody>
      </p:sp>
      <p:sp>
        <p:nvSpPr>
          <p:cNvPr id="3" name="Content Placeholder 2">
            <a:extLst>
              <a:ext uri="{FF2B5EF4-FFF2-40B4-BE49-F238E27FC236}">
                <a16:creationId xmlns:a16="http://schemas.microsoft.com/office/drawing/2014/main" id="{EF4F1CEF-E731-FBC3-F135-93906800AC5B}"/>
              </a:ext>
            </a:extLst>
          </p:cNvPr>
          <p:cNvSpPr>
            <a:spLocks noGrp="1"/>
          </p:cNvSpPr>
          <p:nvPr>
            <p:ph idx="1"/>
          </p:nvPr>
        </p:nvSpPr>
        <p:spPr/>
        <p:txBody>
          <a:bodyPr/>
          <a:lstStyle/>
          <a:p>
            <a:r>
              <a:rPr lang="en-US" dirty="0"/>
              <a:t>Grading midterm exam</a:t>
            </a:r>
          </a:p>
          <a:p>
            <a:r>
              <a:rPr lang="en-US" dirty="0"/>
              <a:t>Homework due 3/31 (this Friday)</a:t>
            </a:r>
          </a:p>
          <a:p>
            <a:endParaRPr lang="en-US" dirty="0"/>
          </a:p>
          <a:p>
            <a:r>
              <a:rPr lang="en-US" dirty="0"/>
              <a:t>Project overview presentation on 4/4 (next Tuesday)</a:t>
            </a:r>
          </a:p>
          <a:p>
            <a:pPr marL="0" indent="0">
              <a:buNone/>
            </a:pPr>
            <a:r>
              <a:rPr lang="en-US" dirty="0"/>
              <a:t>(5 min each presentation)</a:t>
            </a:r>
          </a:p>
          <a:p>
            <a:pPr marL="690563" indent="-346075">
              <a:buAutoNum type="arabicPeriod"/>
            </a:pPr>
            <a:r>
              <a:rPr lang="en-US" dirty="0"/>
              <a:t>Background</a:t>
            </a:r>
          </a:p>
          <a:p>
            <a:pPr marL="690563" indent="-346075">
              <a:buAutoNum type="arabicPeriod"/>
            </a:pPr>
            <a:r>
              <a:rPr lang="en-US" dirty="0"/>
              <a:t>Objectives/hypotheses of the study</a:t>
            </a:r>
          </a:p>
          <a:p>
            <a:pPr marL="690563" indent="-346075">
              <a:buAutoNum type="arabicPeriod"/>
            </a:pPr>
            <a:r>
              <a:rPr lang="en-US" dirty="0"/>
              <a:t>Plan of data analysis</a:t>
            </a:r>
          </a:p>
          <a:p>
            <a:pPr marL="690563" indent="-346075">
              <a:buAutoNum type="arabicPeriod"/>
            </a:pPr>
            <a:r>
              <a:rPr lang="en-US" dirty="0"/>
              <a:t>Expected result</a:t>
            </a:r>
          </a:p>
        </p:txBody>
      </p:sp>
      <p:sp>
        <p:nvSpPr>
          <p:cNvPr id="4" name="Slide Number Placeholder 3">
            <a:extLst>
              <a:ext uri="{FF2B5EF4-FFF2-40B4-BE49-F238E27FC236}">
                <a16:creationId xmlns:a16="http://schemas.microsoft.com/office/drawing/2014/main" id="{C3334755-5390-434E-9360-F7530FD2FC73}"/>
              </a:ext>
            </a:extLst>
          </p:cNvPr>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4290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388176" y="1635185"/>
            <a:ext cx="5708788" cy="3761710"/>
            <a:chOff x="3388176" y="1635185"/>
            <a:chExt cx="5708788"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18</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376830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296087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806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13897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7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257921" y="4386271"/>
            <a:ext cx="6475896" cy="2246769"/>
          </a:xfrm>
          <a:prstGeom prst="rect">
            <a:avLst/>
          </a:prstGeom>
          <a:noFill/>
        </p:spPr>
        <p:txBody>
          <a:bodyPr wrap="square" rtlCol="0">
            <a:spAutoFit/>
          </a:bodyPr>
          <a:lstStyle/>
          <a:p>
            <a:r>
              <a:rPr lang="en-US" sz="2800" b="1" dirty="0"/>
              <a:t>Preferred genome sequencing data:</a:t>
            </a:r>
          </a:p>
          <a:p>
            <a:pPr marL="685800" indent="-282575">
              <a:buFont typeface="+mj-lt"/>
              <a:buAutoNum type="arabicPeriod"/>
            </a:pPr>
            <a:r>
              <a:rPr lang="en-US" sz="2800" dirty="0"/>
              <a:t>Long reads (long and less bias)</a:t>
            </a:r>
          </a:p>
          <a:p>
            <a:pPr marL="685800" indent="-282575">
              <a:buFont typeface="+mj-lt"/>
              <a:buAutoNum type="arabicPeriod"/>
            </a:pPr>
            <a:r>
              <a:rPr lang="en-US" sz="2800" dirty="0"/>
              <a:t>High-quality reads</a:t>
            </a:r>
          </a:p>
          <a:p>
            <a:pPr marL="685800" indent="-282575">
              <a:buFont typeface="+mj-lt"/>
              <a:buAutoNum type="arabicPeriod"/>
            </a:pPr>
            <a:r>
              <a:rPr lang="en-US" sz="2800" dirty="0"/>
              <a:t>High sequencing depth (at least 30x)</a:t>
            </a:r>
          </a:p>
          <a:p>
            <a:pPr marL="685800" indent="-282575">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6145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26</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CF-7809-08C2-8092-9C3384B80BCF}"/>
              </a:ext>
            </a:extLst>
          </p:cNvPr>
          <p:cNvSpPr>
            <a:spLocks noGrp="1"/>
          </p:cNvSpPr>
          <p:nvPr>
            <p:ph type="title"/>
          </p:nvPr>
        </p:nvSpPr>
        <p:spPr/>
        <p:txBody>
          <a:bodyPr>
            <a:normAutofit/>
          </a:bodyPr>
          <a:lstStyle/>
          <a:p>
            <a:r>
              <a:rPr lang="en-US" dirty="0" err="1"/>
              <a:t>HiC</a:t>
            </a:r>
            <a:r>
              <a:rPr lang="en-US" dirty="0"/>
              <a:t> scaffolds contigs into pseudochromosomes</a:t>
            </a:r>
          </a:p>
        </p:txBody>
      </p:sp>
      <p:sp>
        <p:nvSpPr>
          <p:cNvPr id="4" name="Slide Number Placeholder 3">
            <a:extLst>
              <a:ext uri="{FF2B5EF4-FFF2-40B4-BE49-F238E27FC236}">
                <a16:creationId xmlns:a16="http://schemas.microsoft.com/office/drawing/2014/main" id="{9E1D092F-676E-2596-DEB4-7E6D1535E87E}"/>
              </a:ext>
            </a:extLst>
          </p:cNvPr>
          <p:cNvSpPr>
            <a:spLocks noGrp="1"/>
          </p:cNvSpPr>
          <p:nvPr>
            <p:ph type="sldNum" sz="quarter" idx="12"/>
          </p:nvPr>
        </p:nvSpPr>
        <p:spPr/>
        <p:txBody>
          <a:bodyPr/>
          <a:lstStyle/>
          <a:p>
            <a:fld id="{9DA039C4-C5F2-1743-BB7A-5D831266C61E}" type="slidenum">
              <a:rPr lang="en-US" smtClean="0"/>
              <a:t>28</a:t>
            </a:fld>
            <a:endParaRPr lang="en-US"/>
          </a:p>
        </p:txBody>
      </p:sp>
      <p:pic>
        <p:nvPicPr>
          <p:cNvPr id="8" name="Picture 7" descr="Shape&#10;&#10;Description automatically generated with low confidence">
            <a:extLst>
              <a:ext uri="{FF2B5EF4-FFF2-40B4-BE49-F238E27FC236}">
                <a16:creationId xmlns:a16="http://schemas.microsoft.com/office/drawing/2014/main" id="{DDD69A2B-1D1C-E0B0-F966-59310062E566}"/>
              </a:ext>
            </a:extLst>
          </p:cNvPr>
          <p:cNvPicPr>
            <a:picLocks noChangeAspect="1"/>
          </p:cNvPicPr>
          <p:nvPr/>
        </p:nvPicPr>
        <p:blipFill>
          <a:blip r:embed="rId2"/>
          <a:stretch>
            <a:fillRect/>
          </a:stretch>
        </p:blipFill>
        <p:spPr>
          <a:xfrm>
            <a:off x="1716957" y="1167796"/>
            <a:ext cx="5591804" cy="5572252"/>
          </a:xfrm>
          <a:prstGeom prst="rect">
            <a:avLst/>
          </a:prstGeom>
        </p:spPr>
      </p:pic>
    </p:spTree>
    <p:extLst>
      <p:ext uri="{BB962C8B-B14F-4D97-AF65-F5344CB8AC3E}">
        <p14:creationId xmlns:p14="http://schemas.microsoft.com/office/powerpoint/2010/main" val="395703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539750" y="1350241"/>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continuity of a genome assembly.</a:t>
            </a:r>
          </a:p>
          <a:p>
            <a:endParaRPr lang="en-US" sz="2800" dirty="0"/>
          </a:p>
          <a:p>
            <a:r>
              <a:rPr lang="en-US" sz="2800" dirty="0"/>
              <a:t>The contig N50 is the length of the smallest contig in the set that contains the fewest (largest) contigs whose combined length represents at least 50% of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dirty="0"/>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18908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L50</a:t>
            </a:r>
          </a:p>
        </p:txBody>
      </p:sp>
      <p:sp>
        <p:nvSpPr>
          <p:cNvPr id="4" name="Content Placeholder 3"/>
          <p:cNvSpPr>
            <a:spLocks noGrp="1"/>
          </p:cNvSpPr>
          <p:nvPr>
            <p:ph idx="1"/>
          </p:nvPr>
        </p:nvSpPr>
        <p:spPr>
          <a:xfrm>
            <a:off x="294057" y="1874240"/>
            <a:ext cx="4756498" cy="4320735"/>
          </a:xfrm>
        </p:spPr>
        <p:txBody>
          <a:bodyPr>
            <a:noAutofit/>
          </a:bodyPr>
          <a:lstStyle/>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dirty="0">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
        <p:nvSpPr>
          <p:cNvPr id="5" name="TextBox 4">
            <a:extLst>
              <a:ext uri="{FF2B5EF4-FFF2-40B4-BE49-F238E27FC236}">
                <a16:creationId xmlns:a16="http://schemas.microsoft.com/office/drawing/2014/main" id="{420F62A5-0FB7-D031-A729-7A66E8ED709F}"/>
              </a:ext>
            </a:extLst>
          </p:cNvPr>
          <p:cNvSpPr txBox="1"/>
          <p:nvPr/>
        </p:nvSpPr>
        <p:spPr>
          <a:xfrm>
            <a:off x="607538" y="4459711"/>
            <a:ext cx="2619500" cy="523220"/>
          </a:xfrm>
          <a:prstGeom prst="rect">
            <a:avLst/>
          </a:prstGeom>
          <a:noFill/>
        </p:spPr>
        <p:txBody>
          <a:bodyPr wrap="none" rtlCol="0">
            <a:spAutoFit/>
          </a:bodyPr>
          <a:lstStyle/>
          <a:p>
            <a:r>
              <a:rPr lang="en-US" sz="2800" dirty="0"/>
              <a:t>What is the L50?</a:t>
            </a:r>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40</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9D88D-7F93-CA46-CA81-4BD371113C46}"/>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4" name="Picture 3" descr="Table&#10;&#10;Description automatically generated">
            <a:extLst>
              <a:ext uri="{FF2B5EF4-FFF2-40B4-BE49-F238E27FC236}">
                <a16:creationId xmlns:a16="http://schemas.microsoft.com/office/drawing/2014/main" id="{CC4F394B-8921-89F8-95F4-169570A8A216}"/>
              </a:ext>
            </a:extLst>
          </p:cNvPr>
          <p:cNvPicPr>
            <a:picLocks noChangeAspect="1"/>
          </p:cNvPicPr>
          <p:nvPr/>
        </p:nvPicPr>
        <p:blipFill>
          <a:blip r:embed="rId2"/>
          <a:stretch>
            <a:fillRect/>
          </a:stretch>
        </p:blipFill>
        <p:spPr>
          <a:xfrm>
            <a:off x="234084" y="2451043"/>
            <a:ext cx="8675831" cy="2327019"/>
          </a:xfrm>
          <a:prstGeom prst="rect">
            <a:avLst/>
          </a:prstGeom>
        </p:spPr>
      </p:pic>
      <p:sp>
        <p:nvSpPr>
          <p:cNvPr id="5" name="Title 4">
            <a:extLst>
              <a:ext uri="{FF2B5EF4-FFF2-40B4-BE49-F238E27FC236}">
                <a16:creationId xmlns:a16="http://schemas.microsoft.com/office/drawing/2014/main" id="{53E833FF-3F38-C0BD-42D7-2916D7C35C91}"/>
              </a:ext>
            </a:extLst>
          </p:cNvPr>
          <p:cNvSpPr txBox="1">
            <a:spLocks/>
          </p:cNvSpPr>
          <p:nvPr/>
        </p:nvSpPr>
        <p:spPr>
          <a:xfrm>
            <a:off x="457200" y="274638"/>
            <a:ext cx="8229600" cy="7729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altLang="en-US" sz="3200" dirty="0">
                <a:ea typeface="ＭＳ Ｐゴシック" panose="020B0600070205080204" pitchFamily="34" charset="-128"/>
              </a:rPr>
              <a:t>Nanopore long reads for genome assembly</a:t>
            </a:r>
          </a:p>
        </p:txBody>
      </p:sp>
      <p:sp>
        <p:nvSpPr>
          <p:cNvPr id="6" name="TextBox 5">
            <a:extLst>
              <a:ext uri="{FF2B5EF4-FFF2-40B4-BE49-F238E27FC236}">
                <a16:creationId xmlns:a16="http://schemas.microsoft.com/office/drawing/2014/main" id="{CA4143AA-2866-062D-4F17-D0236A6129ED}"/>
              </a:ext>
            </a:extLst>
          </p:cNvPr>
          <p:cNvSpPr txBox="1"/>
          <p:nvPr/>
        </p:nvSpPr>
        <p:spPr>
          <a:xfrm>
            <a:off x="685800" y="5365812"/>
            <a:ext cx="4146071" cy="276999"/>
          </a:xfrm>
          <a:prstGeom prst="rect">
            <a:avLst/>
          </a:prstGeom>
          <a:noFill/>
        </p:spPr>
        <p:txBody>
          <a:bodyPr wrap="none" rtlCol="0">
            <a:spAutoFit/>
          </a:bodyPr>
          <a:lstStyle/>
          <a:p>
            <a:r>
              <a:rPr lang="en-US" sz="1200" dirty="0"/>
              <a:t>https://</a:t>
            </a:r>
            <a:r>
              <a:rPr lang="en-US" sz="1200" dirty="0" err="1"/>
              <a:t>nanoporetech.com</a:t>
            </a:r>
            <a:r>
              <a:rPr lang="en-US" sz="1200" dirty="0"/>
              <a:t>/applications/investigation/assembly</a:t>
            </a:r>
          </a:p>
        </p:txBody>
      </p:sp>
    </p:spTree>
    <p:extLst>
      <p:ext uri="{BB962C8B-B14F-4D97-AF65-F5344CB8AC3E}">
        <p14:creationId xmlns:p14="http://schemas.microsoft.com/office/powerpoint/2010/main" val="105699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assemblers</a:t>
            </a:r>
          </a:p>
        </p:txBody>
      </p:sp>
      <p:sp>
        <p:nvSpPr>
          <p:cNvPr id="4" name="Slide Number Placeholder 3"/>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Table&#10;&#10;Description automatically generated">
            <a:extLst>
              <a:ext uri="{FF2B5EF4-FFF2-40B4-BE49-F238E27FC236}">
                <a16:creationId xmlns:a16="http://schemas.microsoft.com/office/drawing/2014/main" id="{42ED4DDD-2C02-B090-FDFA-61F9C9B1907A}"/>
              </a:ext>
            </a:extLst>
          </p:cNvPr>
          <p:cNvPicPr>
            <a:picLocks noChangeAspect="1"/>
          </p:cNvPicPr>
          <p:nvPr/>
        </p:nvPicPr>
        <p:blipFill>
          <a:blip r:embed="rId2"/>
          <a:stretch>
            <a:fillRect/>
          </a:stretch>
        </p:blipFill>
        <p:spPr>
          <a:xfrm>
            <a:off x="107665" y="1601527"/>
            <a:ext cx="8928670" cy="3015549"/>
          </a:xfrm>
          <a:prstGeom prst="rect">
            <a:avLst/>
          </a:prstGeom>
        </p:spPr>
      </p:pic>
    </p:spTree>
    <p:extLst>
      <p:ext uri="{BB962C8B-B14F-4D97-AF65-F5344CB8AC3E}">
        <p14:creationId xmlns:p14="http://schemas.microsoft.com/office/powerpoint/2010/main" val="311148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43</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cxnSp>
        <p:nvCxnSpPr>
          <p:cNvPr id="8" name="Straight Connector 7">
            <a:extLst>
              <a:ext uri="{FF2B5EF4-FFF2-40B4-BE49-F238E27FC236}">
                <a16:creationId xmlns:a16="http://schemas.microsoft.com/office/drawing/2014/main" id="{1204F308-631E-BD2B-0E90-1280406AFDB0}"/>
              </a:ext>
            </a:extLst>
          </p:cNvPr>
          <p:cNvCxnSpPr/>
          <p:nvPr/>
        </p:nvCxnSpPr>
        <p:spPr>
          <a:xfrm>
            <a:off x="111500" y="2484783"/>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310B995-B5DA-0CCF-FACD-2348BD75AEAE}"/>
              </a:ext>
            </a:extLst>
          </p:cNvPr>
          <p:cNvCxnSpPr>
            <a:cxnSpLocks/>
          </p:cNvCxnSpPr>
          <p:nvPr/>
        </p:nvCxnSpPr>
        <p:spPr>
          <a:xfrm>
            <a:off x="7951304" y="4711149"/>
            <a:ext cx="1040296"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42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44</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cxnSp>
        <p:nvCxnSpPr>
          <p:cNvPr id="3" name="Straight Connector 2">
            <a:extLst>
              <a:ext uri="{FF2B5EF4-FFF2-40B4-BE49-F238E27FC236}">
                <a16:creationId xmlns:a16="http://schemas.microsoft.com/office/drawing/2014/main" id="{57826F6F-109A-0468-D5EA-1A5ACB485B5E}"/>
              </a:ext>
            </a:extLst>
          </p:cNvPr>
          <p:cNvCxnSpPr>
            <a:cxnSpLocks/>
          </p:cNvCxnSpPr>
          <p:nvPr/>
        </p:nvCxnSpPr>
        <p:spPr>
          <a:xfrm>
            <a:off x="5259969" y="233900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39E104-0CE9-8100-6CEF-23F94AD05348}"/>
              </a:ext>
            </a:extLst>
          </p:cNvPr>
          <p:cNvCxnSpPr>
            <a:cxnSpLocks/>
          </p:cNvCxnSpPr>
          <p:nvPr/>
        </p:nvCxnSpPr>
        <p:spPr>
          <a:xfrm>
            <a:off x="5259969" y="3491948"/>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45</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cxnSp>
        <p:nvCxnSpPr>
          <p:cNvPr id="3" name="Straight Connector 2">
            <a:extLst>
              <a:ext uri="{FF2B5EF4-FFF2-40B4-BE49-F238E27FC236}">
                <a16:creationId xmlns:a16="http://schemas.microsoft.com/office/drawing/2014/main" id="{327545D8-3F4D-AD53-342A-53FD71230ED5}"/>
              </a:ext>
            </a:extLst>
          </p:cNvPr>
          <p:cNvCxnSpPr>
            <a:cxnSpLocks/>
          </p:cNvCxnSpPr>
          <p:nvPr/>
        </p:nvCxnSpPr>
        <p:spPr>
          <a:xfrm>
            <a:off x="7944678" y="629478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1D5B6FF-2838-E961-FB57-4C949E2C8575}"/>
              </a:ext>
            </a:extLst>
          </p:cNvPr>
          <p:cNvCxnSpPr>
            <a:cxnSpLocks/>
          </p:cNvCxnSpPr>
          <p:nvPr/>
        </p:nvCxnSpPr>
        <p:spPr>
          <a:xfrm>
            <a:off x="7944678" y="5592417"/>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E8FD2E-6FA5-E48D-176B-C0143067767B}"/>
              </a:ext>
            </a:extLst>
          </p:cNvPr>
          <p:cNvCxnSpPr>
            <a:cxnSpLocks/>
          </p:cNvCxnSpPr>
          <p:nvPr/>
        </p:nvCxnSpPr>
        <p:spPr>
          <a:xfrm>
            <a:off x="7944678" y="489005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5D6C68-AC98-4C8D-E30D-14CBD0CD7F6F}"/>
              </a:ext>
            </a:extLst>
          </p:cNvPr>
          <p:cNvCxnSpPr>
            <a:cxnSpLocks/>
          </p:cNvCxnSpPr>
          <p:nvPr/>
        </p:nvCxnSpPr>
        <p:spPr>
          <a:xfrm>
            <a:off x="5062330" y="5280992"/>
            <a:ext cx="170953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107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46</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47</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0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48</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49</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51</a:t>
            </a:fld>
            <a:endParaRPr lang="en-US"/>
          </a:p>
        </p:txBody>
      </p:sp>
    </p:spTree>
    <p:extLst>
      <p:ext uri="{BB962C8B-B14F-4D97-AF65-F5344CB8AC3E}">
        <p14:creationId xmlns:p14="http://schemas.microsoft.com/office/powerpoint/2010/main" val="128197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3827263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997761"/>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8" y="1665244"/>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53</a:t>
            </a:fld>
            <a:endParaRPr lang="en-US"/>
          </a:p>
        </p:txBody>
      </p:sp>
    </p:spTree>
    <p:extLst>
      <p:ext uri="{BB962C8B-B14F-4D97-AF65-F5344CB8AC3E}">
        <p14:creationId xmlns:p14="http://schemas.microsoft.com/office/powerpoint/2010/main" val="3175609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err="1"/>
              <a:t>ab</a:t>
            </a:r>
            <a:r>
              <a:rPr lang="en-US" sz="2800" b="1" i="1" dirty="0"/>
              <a:t> initio</a:t>
            </a:r>
            <a:r>
              <a:rPr lang="en-US" sz="2800" b="1" dirty="0"/>
              <a:t> gene prediction </a:t>
            </a:r>
            <a:r>
              <a:rPr lang="en-US" sz="2800" dirty="0"/>
              <a:t>(Hidden Markov Model)</a:t>
            </a:r>
          </a:p>
          <a:p>
            <a:pPr marL="0" indent="0">
              <a:buNone/>
            </a:pPr>
            <a:r>
              <a:rPr lang="en-US" sz="2800" dirty="0"/>
              <a:t>to assign probability scores to many potential coding exons, and then join consecutive high-scoring exons with consistent reading frames to form high-scoring  </a:t>
            </a:r>
            <a:r>
              <a:rPr lang="en-US" sz="2800" i="1" dirty="0"/>
              <a:t>exon–intron structures</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50000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25078" y="1858574"/>
            <a:ext cx="5744957" cy="2838764"/>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55</a:t>
            </a:fld>
            <a:endParaRPr lang="en-US"/>
          </a:p>
        </p:txBody>
      </p:sp>
    </p:spTree>
    <p:extLst>
      <p:ext uri="{BB962C8B-B14F-4D97-AF65-F5344CB8AC3E}">
        <p14:creationId xmlns:p14="http://schemas.microsoft.com/office/powerpoint/2010/main" val="1084848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~99% of introns begin with GT.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115512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57</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318415"/>
            <a:ext cx="8229600" cy="984411"/>
          </a:xfrm>
        </p:spPr>
        <p:txBody>
          <a:bodyPr>
            <a:normAutofit fontScale="85000" lnSpcReduction="10000"/>
          </a:bodyPr>
          <a:lstStyle/>
          <a:p>
            <a:pPr marL="0" indent="0">
              <a:buNone/>
            </a:pPr>
            <a:r>
              <a:rPr lang="en-US" sz="2800" dirty="0"/>
              <a:t>Ideally, full-length cDNA sequences of all genes and protein sequences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58</a:t>
            </a:fld>
            <a:endParaRPr lang="en-US"/>
          </a:p>
        </p:txBody>
      </p:sp>
    </p:spTree>
    <p:extLst>
      <p:ext uri="{BB962C8B-B14F-4D97-AF65-F5344CB8AC3E}">
        <p14:creationId xmlns:p14="http://schemas.microsoft.com/office/powerpoint/2010/main" val="11895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solidFill>
                  <a:schemeClr val="accent3">
                    <a:lumMod val="50000"/>
                  </a:schemeClr>
                </a:solidFill>
              </a:rPr>
              <a:t>RNA-seq (de novo assembly and alignment-based)</a:t>
            </a:r>
          </a:p>
          <a:p>
            <a:pPr marL="0" indent="0">
              <a:buNone/>
            </a:pPr>
            <a:endParaRPr lang="en-US" sz="2800" dirty="0"/>
          </a:p>
          <a:p>
            <a:pPr marL="0" indent="0">
              <a:buNone/>
            </a:pPr>
            <a:r>
              <a:rPr lang="en-US" sz="2800" dirty="0"/>
              <a:t>Limitations:</a:t>
            </a:r>
          </a:p>
          <a:p>
            <a:r>
              <a:rPr lang="en-US" sz="2800" dirty="0"/>
              <a:t>Full-length </a:t>
            </a:r>
            <a:r>
              <a:rPr lang="en-US" sz="2800" dirty="0" err="1"/>
              <a:t>cDNA</a:t>
            </a:r>
            <a:r>
              <a:rPr lang="en-US" sz="2800" dirty="0"/>
              <a:t> databases are not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47127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annotation: </a:t>
            </a:r>
            <a:r>
              <a:rPr lang="en-US" sz="3200" i="1" dirty="0" err="1"/>
              <a:t>ab</a:t>
            </a:r>
            <a:r>
              <a:rPr lang="en-US" sz="3200" i="1" dirty="0"/>
              <a:t>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60</a:t>
            </a:fld>
            <a:endParaRPr lang="en-US"/>
          </a:p>
        </p:txBody>
      </p:sp>
    </p:spTree>
    <p:extLst>
      <p:ext uri="{BB962C8B-B14F-4D97-AF65-F5344CB8AC3E}">
        <p14:creationId xmlns:p14="http://schemas.microsoft.com/office/powerpoint/2010/main" val="1801492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61</a:t>
            </a:fld>
            <a:endParaRPr lang="en-US"/>
          </a:p>
        </p:txBody>
      </p:sp>
    </p:spTree>
    <p:extLst>
      <p:ext uri="{BB962C8B-B14F-4D97-AF65-F5344CB8AC3E}">
        <p14:creationId xmlns:p14="http://schemas.microsoft.com/office/powerpoint/2010/main" val="3691955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59201" y="405819"/>
            <a:ext cx="8025595"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ctr"/>
            <a:r>
              <a:rPr lang="en-US" altLang="en-US" sz="2800" b="0" dirty="0"/>
              <a:t>Universal single-copy genes for assessments of genome assemblies and gene annotation</a:t>
            </a:r>
          </a:p>
        </p:txBody>
      </p:sp>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62</a:t>
            </a:fld>
            <a:endParaRPr lang="en-US"/>
          </a:p>
        </p:txBody>
      </p:sp>
      <p:sp>
        <p:nvSpPr>
          <p:cNvPr id="3" name="TextBox 2">
            <a:extLst>
              <a:ext uri="{FF2B5EF4-FFF2-40B4-BE49-F238E27FC236}">
                <a16:creationId xmlns:a16="http://schemas.microsoft.com/office/drawing/2014/main" id="{C2C74ED2-5F73-08E6-0FB3-B6FB6BB58381}"/>
              </a:ext>
            </a:extLst>
          </p:cNvPr>
          <p:cNvSpPr txBox="1"/>
          <p:nvPr/>
        </p:nvSpPr>
        <p:spPr>
          <a:xfrm>
            <a:off x="559200" y="1916862"/>
            <a:ext cx="8025595" cy="1964512"/>
          </a:xfrm>
          <a:prstGeom prst="rect">
            <a:avLst/>
          </a:prstGeom>
          <a:noFill/>
        </p:spPr>
        <p:txBody>
          <a:bodyPr wrap="none" rtlCol="0">
            <a:spAutoFit/>
          </a:bodyPr>
          <a:lstStyle/>
          <a:p>
            <a:pPr>
              <a:lnSpc>
                <a:spcPct val="150000"/>
              </a:lnSpc>
            </a:pPr>
            <a:r>
              <a:rPr lang="en-US" sz="2800" b="1" i="0" dirty="0">
                <a:solidFill>
                  <a:srgbClr val="2C3E50"/>
                </a:solidFill>
                <a:effectLst/>
              </a:rPr>
              <a:t>"core" genes</a:t>
            </a:r>
          </a:p>
          <a:p>
            <a:pPr marL="342900" indent="-342900">
              <a:lnSpc>
                <a:spcPct val="150000"/>
              </a:lnSpc>
              <a:buAutoNum type="arabicPeriod"/>
            </a:pPr>
            <a:r>
              <a:rPr lang="en-US" sz="2800" dirty="0"/>
              <a:t>High universality: orthologs present in most species</a:t>
            </a:r>
          </a:p>
          <a:p>
            <a:pPr marL="342900" indent="-342900">
              <a:lnSpc>
                <a:spcPct val="150000"/>
              </a:lnSpc>
              <a:buAutoNum type="arabicPeriod"/>
            </a:pPr>
            <a:r>
              <a:rPr lang="en-US" sz="2800" dirty="0"/>
              <a:t>Low duplication: most species have a single copy</a:t>
            </a:r>
          </a:p>
        </p:txBody>
      </p:sp>
      <p:sp>
        <p:nvSpPr>
          <p:cNvPr id="4" name="TextBox 3">
            <a:extLst>
              <a:ext uri="{FF2B5EF4-FFF2-40B4-BE49-F238E27FC236}">
                <a16:creationId xmlns:a16="http://schemas.microsoft.com/office/drawing/2014/main" id="{8091E02C-0B70-F79C-0429-227A97D94961}"/>
              </a:ext>
            </a:extLst>
          </p:cNvPr>
          <p:cNvSpPr txBox="1"/>
          <p:nvPr/>
        </p:nvSpPr>
        <p:spPr>
          <a:xfrm>
            <a:off x="1226756" y="4589299"/>
            <a:ext cx="6582169" cy="954107"/>
          </a:xfrm>
          <a:prstGeom prst="rect">
            <a:avLst/>
          </a:prstGeom>
          <a:noFill/>
        </p:spPr>
        <p:txBody>
          <a:bodyPr wrap="square" rtlCol="0">
            <a:spAutoFit/>
          </a:bodyPr>
          <a:lstStyle/>
          <a:p>
            <a:r>
              <a:rPr lang="en-US" sz="2800" dirty="0"/>
              <a:t>What to expect for the presence of “core” genes in a new genome?</a:t>
            </a:r>
          </a:p>
        </p:txBody>
      </p:sp>
    </p:spTree>
    <p:extLst>
      <p:ext uri="{BB962C8B-B14F-4D97-AF65-F5344CB8AC3E}">
        <p14:creationId xmlns:p14="http://schemas.microsoft.com/office/powerpoint/2010/main" val="3582201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63</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64</a:t>
            </a:fld>
            <a:endParaRPr lang="en-US"/>
          </a:p>
        </p:txBody>
      </p:sp>
    </p:spTree>
    <p:extLst>
      <p:ext uri="{BB962C8B-B14F-4D97-AF65-F5344CB8AC3E}">
        <p14:creationId xmlns:p14="http://schemas.microsoft.com/office/powerpoint/2010/main" val="3563217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65</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66</a:t>
            </a:fld>
            <a:endParaRPr lang="en-US"/>
          </a:p>
        </p:txBody>
      </p:sp>
    </p:spTree>
    <p:extLst>
      <p:ext uri="{BB962C8B-B14F-4D97-AF65-F5344CB8AC3E}">
        <p14:creationId xmlns:p14="http://schemas.microsoft.com/office/powerpoint/2010/main" val="979849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67</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68</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42311</TotalTime>
  <Words>3651</Words>
  <Application>Microsoft Macintosh PowerPoint</Application>
  <PresentationFormat>On-screen Show (4:3)</PresentationFormat>
  <Paragraphs>856</Paragraphs>
  <Slides>68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source-serif-pro</vt: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Before the lecture …</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HiC scaffolds contigs into pseudochromosomes</vt:lpstr>
      <vt:lpstr>BioNano – library preparation</vt:lpstr>
      <vt:lpstr>BioNano – running on Saphyr</vt:lpstr>
      <vt:lpstr>BioNano – image analysis and assembly of molecular data</vt:lpstr>
      <vt:lpstr>BioNano scaffolding</vt:lpstr>
      <vt:lpstr>Assembly statistics – N50</vt:lpstr>
      <vt:lpstr>Assembly statistics – N50</vt:lpstr>
      <vt:lpstr>Assembly statistics – L50</vt:lpstr>
      <vt:lpstr>An example to determine N50</vt:lpstr>
      <vt:lpstr>Assembly statistics – NG50</vt:lpstr>
      <vt:lpstr>An example to determine N50 and NG50</vt:lpstr>
      <vt:lpstr>Software for short-read assemblies</vt:lpstr>
      <vt:lpstr>PacBio for genome assembly</vt:lpstr>
      <vt:lpstr>PowerPoint Presentation</vt:lpstr>
      <vt:lpstr>Long-read assemblers</vt:lpstr>
      <vt:lpstr>Canu - read correction</vt:lpstr>
      <vt:lpstr>Canu - read trimming</vt:lpstr>
      <vt:lpstr>Canu - assembly (consensus and contigs)</vt:lpstr>
      <vt:lpstr>Contig polishing</vt:lpstr>
      <vt:lpstr>PowerPoint Presentation</vt:lpstr>
      <vt:lpstr>Assembly meets long HiFi PacBio reads</vt:lpstr>
      <vt:lpstr>Haplotype-resolved de novo assembly (Phased assembly using hifiasm)</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annotation: ab initio prediction + evidence</vt:lpstr>
      <vt:lpstr>Question?</vt:lpstr>
      <vt:lpstr>Universal single-copy genes for assessments of genome assemblies and gene annotation</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281</cp:revision>
  <dcterms:created xsi:type="dcterms:W3CDTF">2014-12-15T18:58:14Z</dcterms:created>
  <dcterms:modified xsi:type="dcterms:W3CDTF">2023-03-28T15:20:35Z</dcterms:modified>
</cp:coreProperties>
</file>